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9" r:id="rId3"/>
    <p:sldId id="260" r:id="rId4"/>
    <p:sldId id="261" r:id="rId5"/>
    <p:sldId id="258" r:id="rId6"/>
    <p:sldId id="262" r:id="rId7"/>
    <p:sldId id="257" r:id="rId8"/>
    <p:sldId id="263" r:id="rId9"/>
    <p:sldId id="264" r:id="rId10"/>
    <p:sldId id="265" r:id="rId11"/>
    <p:sldId id="269" r:id="rId12"/>
    <p:sldId id="267" r:id="rId13"/>
    <p:sldId id="268" r:id="rId14"/>
    <p:sldId id="266" r:id="rId15"/>
    <p:sldId id="270" r:id="rId16"/>
    <p:sldId id="271" r:id="rId17"/>
    <p:sldId id="272" r:id="rId18"/>
    <p:sldId id="273" r:id="rId19"/>
    <p:sldId id="276" r:id="rId20"/>
    <p:sldId id="275" r:id="rId21"/>
    <p:sldId id="277" r:id="rId22"/>
    <p:sldId id="279" r:id="rId23"/>
    <p:sldId id="274" r:id="rId2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26" autoAdjust="0"/>
    <p:restoredTop sz="94660"/>
  </p:normalViewPr>
  <p:slideViewPr>
    <p:cSldViewPr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handoutMaster" Target="handoutMasters/handoutMaster1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presProps" Target="presProps.xml" /><Relationship Id="rId30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564B98D3-8BD7-7AC5-2A92-D2531807CD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1F6BA03-48D3-F877-AA0B-D031AE365E2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6E0554FB-2AA5-38F0-3711-AA4048259A3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0CABF40E-125C-1A08-9445-D397A642D44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C023DBD-76FA-4892-A3C8-8D6FBCF8160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3C90B3B-E183-C90C-7586-8B53A58A51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7B1D1A-2FE6-9FBD-BACB-ABB4F2D7556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C47E732-9302-4AAD-8D74-4F80866C2672}" type="datetimeFigureOut">
              <a:rPr lang="en-US"/>
              <a:pPr>
                <a:defRPr/>
              </a:pPr>
              <a:t>12/2/2023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17D3352-82F6-7156-D8A9-3AB0731EF2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4205C97-C43C-6E4D-4DB6-E35A746DE2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EF8F1-2301-3A64-F425-CBE428A6918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9F048-2148-8E29-2157-D86EBA5F08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566E56-42B1-46DF-AFF5-CCEDB07ECD3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A57D4AF9-623D-FAB9-F66E-AA0DD2E38B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8935011A-C7A8-DCAE-B7BA-AD171B24E5A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422A252A-ED47-ED05-5CA3-C7581669A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2E76FC-795F-4DBA-9EC9-0D02C51B724D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3BC5C2-6787-07D6-6E14-4BA9DC1307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E6CB3A-AC05-3F18-83DE-AE18BF2C41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Mahmood Bakhtiyari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806AEC-0AD3-B0CF-AC7A-70BC94513B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7892E6-77EE-421F-B6B8-11E29F0007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3660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2E0D7B-8B90-D6E1-4E13-E4A279AB70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6DE252-F816-49C4-1118-E851B2F51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Mahmood Bakhtiyari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46687F-9564-AF1F-913B-31199DED1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8EC9F9-3799-49FF-8385-A3A402DD79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645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97DE5C-3180-84D8-0FB2-C2682DE56A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48F4FD-08E1-35EB-AB67-2D6D2B3B08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Mahmood Bakhtiyari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21D5A5-6197-1D37-80AC-9D1D6EC15E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4CD7B0-A2C1-46F4-891A-948971211D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756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0531D1-2D88-3C7E-95BE-431DC27FE2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14A6BC-2310-3E40-4A16-8FFB28814C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Mahmood Bakhtiyari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DF68AB-2A01-7AD0-2513-6812CF984A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6C722F-0754-4296-A0F8-6403A186795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7027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A2C94-B44E-3E46-31C5-0075AFE771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A7655D-E987-9958-879E-74DB366E23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Mahmood Bakhtiyari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F38698-E0D0-EFE1-4DCD-9B1F205721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32D4F2-4DB4-43C5-8928-5D520E7EDF9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315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E1B1C0-C5F2-6F06-7D6C-F35C6F994B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3B2E9E-1F73-EBF7-3C54-AC6F4CB635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Mahmood Bakhtiyari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7B97DE-27DC-3A02-6C67-A7FBDF067D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E8B198-8F41-4F10-8531-FB7958B0BF7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163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77C382C-E481-DCF9-CBC1-D58596B88F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B304A5B-FDB5-2893-77D9-F27668A8E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Mahmood Bakhtiyari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1D5545C-5FC5-3D71-E6D3-E9D4D019BF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50AAD8-61F6-45CE-AFE2-3FAAB43FC3E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6233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CD5A87D-DB97-707E-BEDD-FDC3D2D2C9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46FB31-6359-E9E2-C594-FC120E4310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Mahmood Bakhtiyari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928F825-93C1-C56C-C034-D70AA3FC9E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2C72B4-E023-4775-A8DA-52836BCDF21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543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B26C048-20FB-8DA6-0B32-780B9C0276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C10D35D-049A-93DF-A0A5-DEACEAC45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Mahmood Bakhtiyari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41E5F28-43E4-C4BF-5AB6-BA76C667F2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D8392C-FAE0-4905-89CA-1B7F4803F86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6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78663F-FE09-774D-4B8C-59513EB4EA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D84C27-F5EA-E2FD-8436-4DB9B9B5F3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Mahmood Bakhtiyari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EC3DEC-8A76-3FEE-1D98-9556A644AB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7950C-08EC-422A-898F-9AA1BC9BDD8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667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C505BB-C2B3-1A5A-C6B3-E7F547CD62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60B448-C7D6-4022-CD71-F82511A62E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Mahmood Bakhtiyari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2263FA-CA64-6AF6-5345-FF86E6B454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B85EF-1853-41F6-A88B-AA52A36FAF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007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CB599A9-F990-40DB-1505-CF607A3CC6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FF76CFF-E5E4-5019-5833-6B2BC558FD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677909E-79A4-80A3-A6B0-3826C18CEC5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6E93D06-CA4F-3457-5516-F5F07FF58AE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r>
              <a:rPr lang="en-GB" altLang="en-US"/>
              <a:t>Mahmood Bakhtiyari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FCE05B8-33E3-EC22-464A-DB531016838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D578E20-1861-420A-9F7E-4F36E7ECD61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 /><Relationship Id="rId2" Type="http://schemas.openxmlformats.org/officeDocument/2006/relationships/oleObject" Target="../embeddings/oleObject1.bin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compbiol.plosjournals.org/perlserv/?request=get-document&amp;doi=10.1371/journal.pcbi.0010057&amp;ct=1" TargetMode="External" /><Relationship Id="rId2" Type="http://schemas.openxmlformats.org/officeDocument/2006/relationships/hyperlink" Target="http://www.jobs.ac.uk/careers/whitepapers/640/Getting_your_academic_work_published" TargetMode="Externa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29D7F34-7E3F-AB83-B83E-E792877EECA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66357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b="1"/>
              <a:t>RESEARCH METHODS</a:t>
            </a:r>
            <a:br>
              <a:rPr lang="en-GB" altLang="en-US" sz="4400" b="1"/>
            </a:br>
            <a:r>
              <a:rPr lang="en-GB" altLang="en-US" sz="4400" b="1"/>
              <a:t>Getting your work published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890A8D20-04C6-137C-FC36-E1E95259753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27188" y="3163888"/>
            <a:ext cx="6400800" cy="841375"/>
          </a:xfrm>
        </p:spPr>
        <p:txBody>
          <a:bodyPr/>
          <a:lstStyle/>
          <a:p>
            <a:pPr marL="342900" indent="-342900" algn="l" eaLnBrk="1" hangingPunct="1"/>
            <a:endParaRPr lang="en-US" altLang="en-US" sz="3200"/>
          </a:p>
          <a:p>
            <a:pPr marL="342900" indent="-342900" algn="l" eaLnBrk="1" hangingPunct="1"/>
            <a:endParaRPr lang="en-AU" altLang="en-US" sz="3600"/>
          </a:p>
        </p:txBody>
      </p:sp>
      <p:sp>
        <p:nvSpPr>
          <p:cNvPr id="4100" name="Footer Placeholder 2">
            <a:extLst>
              <a:ext uri="{FF2B5EF4-FFF2-40B4-BE49-F238E27FC236}">
                <a16:creationId xmlns:a16="http://schemas.microsoft.com/office/drawing/2014/main" id="{93FE08DC-4EBF-9676-AF82-0BEAF56F9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4101" name="Slide Number Placeholder 3">
            <a:extLst>
              <a:ext uri="{FF2B5EF4-FFF2-40B4-BE49-F238E27FC236}">
                <a16:creationId xmlns:a16="http://schemas.microsoft.com/office/drawing/2014/main" id="{40E70A4A-36EC-7123-A615-70F09F843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E310DD-91D6-4C89-A39A-7E81DEC71203}" type="slidenum">
              <a:rPr lang="en-GB" altLang="en-US"/>
              <a:pPr/>
              <a:t>1</a:t>
            </a:fld>
            <a:endParaRPr lang="en-GB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DE07676-AFED-0760-D097-226645D31C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b="1"/>
              <a:t>After you submit:</a:t>
            </a:r>
            <a:br>
              <a:rPr lang="en-GB" altLang="en-US" sz="4000" b="1"/>
            </a:br>
            <a:r>
              <a:rPr lang="en-GB" altLang="en-US" sz="4000" b="1"/>
              <a:t>the refereeing process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176A289-25B8-2797-F611-834CBD6576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1325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85000"/>
            </a:pPr>
            <a:r>
              <a:rPr lang="en-US" altLang="en-US" sz="2800"/>
              <a:t>Referees are crucial to quality control – they play a vital role in the scientific process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85000"/>
            </a:pPr>
            <a:r>
              <a:rPr lang="en-US" altLang="en-US" sz="2800"/>
              <a:t>Selection criteria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Knowledge of the field, expertise, reputation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Specific recommendations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Editor’s experience of referee’s style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Reliability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85000"/>
            </a:pPr>
            <a:r>
              <a:rPr lang="en-US" altLang="en-US" sz="2800"/>
              <a:t>Referee selection:  two or three referees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Referees hand-picked for each paper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Use cited references, keyword searches, related papers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ISI Web of Science</a:t>
            </a:r>
            <a:r>
              <a:rPr lang="en-AU" altLang="en-US" sz="2000"/>
              <a:t>, web (Google Scholar),</a:t>
            </a:r>
            <a:r>
              <a:rPr lang="en-US" altLang="en-US" sz="2000"/>
              <a:t> journal/publisher databases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Editorial Board member recommendations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/>
          </a:p>
        </p:txBody>
      </p:sp>
      <p:sp>
        <p:nvSpPr>
          <p:cNvPr id="14340" name="Footer Placeholder 2">
            <a:extLst>
              <a:ext uri="{FF2B5EF4-FFF2-40B4-BE49-F238E27FC236}">
                <a16:creationId xmlns:a16="http://schemas.microsoft.com/office/drawing/2014/main" id="{569DE2E9-6FF7-E3DE-AE0D-BB57FE211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14341" name="Slide Number Placeholder 3">
            <a:extLst>
              <a:ext uri="{FF2B5EF4-FFF2-40B4-BE49-F238E27FC236}">
                <a16:creationId xmlns:a16="http://schemas.microsoft.com/office/drawing/2014/main" id="{A2980BF3-BB06-0A07-8E38-1ADFC4410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B65533-3792-4160-9CC1-D87081582955}" type="slidenum">
              <a:rPr lang="en-GB" altLang="en-US"/>
              <a:pPr/>
              <a:t>10</a:t>
            </a:fld>
            <a:endParaRPr lang="en-GB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8A45765-F913-A00E-5892-CE9F14D6C8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b="1"/>
              <a:t>Understanding reviews: what makes a good review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BF7A574-FFC6-B126-2AB4-2336134E2D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85000"/>
            </a:pPr>
            <a:r>
              <a:rPr lang="en-US" altLang="en-US"/>
              <a:t>Good reviews provide the editor with the information on which a decision can be based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85000"/>
            </a:pPr>
            <a:r>
              <a:rPr lang="en-US" altLang="en-US"/>
              <a:t>The best are </a:t>
            </a:r>
            <a:r>
              <a:rPr lang="en-US" altLang="en-US" i="1"/>
              <a:t>insightful</a:t>
            </a:r>
            <a:r>
              <a:rPr lang="en-US" altLang="en-US"/>
              <a:t>, </a:t>
            </a:r>
            <a:r>
              <a:rPr lang="en-US" altLang="en-US" i="1"/>
              <a:t>articulate</a:t>
            </a:r>
            <a:r>
              <a:rPr lang="en-US" altLang="en-US"/>
              <a:t> and </a:t>
            </a:r>
            <a:r>
              <a:rPr lang="en-US" altLang="en-US" i="1"/>
              <a:t>constructive</a:t>
            </a:r>
            <a:endParaRPr lang="en-US" altLang="en-US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85000"/>
            </a:pPr>
            <a:r>
              <a:rPr lang="en-US" altLang="en-US"/>
              <a:t>They tell the editor: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85000"/>
              <a:buFontTx/>
              <a:buChar char="•"/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What is interesting about the paper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85000"/>
              <a:buFontTx/>
              <a:buChar char="•"/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How the results are significant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85000"/>
              <a:buFontTx/>
              <a:buChar char="•"/>
            </a:pPr>
            <a:r>
              <a:rPr lang="en-US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What contribution the paper makes to the field</a:t>
            </a:r>
            <a:r>
              <a:rPr lang="en-AU" altLang="en-US" sz="2400"/>
              <a:t>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85000"/>
              <a:buFontTx/>
              <a:buChar char="•"/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What can be done to improve the paper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85000"/>
              <a:buFontTx/>
              <a:buChar char="•"/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If the paper is not publishable and why</a:t>
            </a:r>
            <a:endParaRPr lang="en-GB" altLang="en-US" sz="2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364" name="Footer Placeholder 2">
            <a:extLst>
              <a:ext uri="{FF2B5EF4-FFF2-40B4-BE49-F238E27FC236}">
                <a16:creationId xmlns:a16="http://schemas.microsoft.com/office/drawing/2014/main" id="{30C5A203-0D19-5FF1-8D1C-3F0D7035A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15365" name="Slide Number Placeholder 3">
            <a:extLst>
              <a:ext uri="{FF2B5EF4-FFF2-40B4-BE49-F238E27FC236}">
                <a16:creationId xmlns:a16="http://schemas.microsoft.com/office/drawing/2014/main" id="{31A704F5-446A-02BA-6550-E77555FC2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C3083E-4E0A-4013-83B3-359190E0842A}" type="slidenum">
              <a:rPr lang="en-GB" altLang="en-US"/>
              <a:pPr/>
              <a:t>11</a:t>
            </a:fld>
            <a:endParaRPr lang="en-GB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50A7FB1-4A5F-AD3F-77DD-810D16D1DE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/>
              <a:t>Detailed comments in the review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2A322D9-31FB-CFB0-1F76-FD50160A0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A good review answers the following questions and provides suggestions for improvement:</a:t>
            </a:r>
          </a:p>
          <a:p>
            <a:pPr lvl="1" eaLnBrk="1" hangingPunct="1">
              <a:lnSpc>
                <a:spcPct val="80000"/>
              </a:lnSpc>
            </a:pPr>
            <a:r>
              <a:rPr lang="en-AU" altLang="en-US" sz="2400"/>
              <a:t>Does the introduction explain why the work was done and the hypothesis being tested?</a:t>
            </a:r>
          </a:p>
          <a:p>
            <a:pPr lvl="1" eaLnBrk="1" hangingPunct="1">
              <a:lnSpc>
                <a:spcPct val="80000"/>
              </a:lnSpc>
            </a:pPr>
            <a:r>
              <a:rPr lang="en-AU" altLang="en-US" sz="2400"/>
              <a:t>Is the experimental/study design appropriate?</a:t>
            </a:r>
          </a:p>
          <a:p>
            <a:pPr lvl="1" eaLnBrk="1" hangingPunct="1">
              <a:lnSpc>
                <a:spcPct val="80000"/>
              </a:lnSpc>
            </a:pPr>
            <a:r>
              <a:rPr lang="en-AU" altLang="en-US" sz="2400"/>
              <a:t>Are the methods clearly described to enable full assessment of the results?</a:t>
            </a:r>
          </a:p>
          <a:p>
            <a:pPr lvl="1" eaLnBrk="1" hangingPunct="1">
              <a:lnSpc>
                <a:spcPct val="80000"/>
              </a:lnSpc>
            </a:pPr>
            <a:r>
              <a:rPr lang="en-AU" altLang="en-US" sz="2400"/>
              <a:t>Is the analysis appropriate?</a:t>
            </a:r>
          </a:p>
          <a:p>
            <a:pPr lvl="1" eaLnBrk="1" hangingPunct="1">
              <a:lnSpc>
                <a:spcPct val="80000"/>
              </a:lnSpc>
            </a:pPr>
            <a:r>
              <a:rPr lang="en-AU" altLang="en-US" sz="2400"/>
              <a:t>Are the results presented effectively?</a:t>
            </a:r>
          </a:p>
          <a:p>
            <a:pPr lvl="1" eaLnBrk="1" hangingPunct="1">
              <a:lnSpc>
                <a:spcPct val="80000"/>
              </a:lnSpc>
            </a:pPr>
            <a:r>
              <a:rPr lang="en-AU" altLang="en-US" sz="2400"/>
              <a:t>Is the work discussed in the context of all relevant literature?</a:t>
            </a:r>
          </a:p>
          <a:p>
            <a:pPr lvl="1" eaLnBrk="1" hangingPunct="1">
              <a:lnSpc>
                <a:spcPct val="80000"/>
              </a:lnSpc>
            </a:pPr>
            <a:r>
              <a:rPr lang="en-AU" altLang="en-US" sz="2400"/>
              <a:t>Does the discussion make clear the significance and wider implications of the work?</a:t>
            </a:r>
          </a:p>
          <a:p>
            <a:pPr lvl="1" eaLnBrk="1" hangingPunct="1">
              <a:lnSpc>
                <a:spcPct val="80000"/>
              </a:lnSpc>
            </a:pPr>
            <a:r>
              <a:rPr lang="en-AU" altLang="en-US" sz="2400"/>
              <a:t>Are the conclusions supported by the data presented?</a:t>
            </a:r>
            <a:endParaRPr lang="en-GB" altLang="en-US" sz="2400"/>
          </a:p>
        </p:txBody>
      </p:sp>
      <p:sp>
        <p:nvSpPr>
          <p:cNvPr id="16388" name="Footer Placeholder 2">
            <a:extLst>
              <a:ext uri="{FF2B5EF4-FFF2-40B4-BE49-F238E27FC236}">
                <a16:creationId xmlns:a16="http://schemas.microsoft.com/office/drawing/2014/main" id="{0A428606-BF99-5144-EC5B-C9F6AE521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16389" name="Slide Number Placeholder 3">
            <a:extLst>
              <a:ext uri="{FF2B5EF4-FFF2-40B4-BE49-F238E27FC236}">
                <a16:creationId xmlns:a16="http://schemas.microsoft.com/office/drawing/2014/main" id="{5984D9A6-99D6-EB33-63FE-3DF7A5A8D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13AD79-4FD6-4E3F-B7E6-C6C1F4D2F5B4}" type="slidenum">
              <a:rPr lang="en-GB" altLang="en-US"/>
              <a:pPr/>
              <a:t>12</a:t>
            </a:fld>
            <a:endParaRPr lang="en-GB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ADA2947-370F-D813-0BD4-D2D3DEAC45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507413" cy="1143000"/>
          </a:xfrm>
        </p:spPr>
        <p:txBody>
          <a:bodyPr/>
          <a:lstStyle/>
          <a:p>
            <a:pPr eaLnBrk="1" hangingPunct="1"/>
            <a:r>
              <a:rPr lang="en-GB" altLang="en-US" sz="4000" b="1"/>
              <a:t>Referees’ reports: what the author sees (and what the editor sees)</a:t>
            </a: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F604F8AB-D281-0918-D944-B3F17C9C9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" y="1782763"/>
            <a:ext cx="310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8F8C"/>
                </a:solidFill>
              </a:rPr>
              <a:t>What does the author see?</a:t>
            </a:r>
            <a:endParaRPr lang="en-AU" altLang="en-US" b="1">
              <a:solidFill>
                <a:srgbClr val="008F8C"/>
              </a:solidFill>
            </a:endParaRPr>
          </a:p>
        </p:txBody>
      </p:sp>
      <p:sp>
        <p:nvSpPr>
          <p:cNvPr id="14342" name="Text Box 6">
            <a:extLst>
              <a:ext uri="{FF2B5EF4-FFF2-40B4-BE49-F238E27FC236}">
                <a16:creationId xmlns:a16="http://schemas.microsoft.com/office/drawing/2014/main" id="{30E51730-FAED-058E-C7A5-8A1C8ACFD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9913" y="1782763"/>
            <a:ext cx="302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6600"/>
                </a:solidFill>
              </a:rPr>
              <a:t>What does the editor see?</a:t>
            </a:r>
            <a:endParaRPr lang="en-AU" altLang="en-US" b="1">
              <a:solidFill>
                <a:srgbClr val="FF6600"/>
              </a:solidFill>
            </a:endParaRPr>
          </a:p>
        </p:txBody>
      </p:sp>
      <p:graphicFrame>
        <p:nvGraphicFramePr>
          <p:cNvPr id="17413" name="Object 7">
            <a:extLst>
              <a:ext uri="{FF2B5EF4-FFF2-40B4-BE49-F238E27FC236}">
                <a16:creationId xmlns:a16="http://schemas.microsoft.com/office/drawing/2014/main" id="{424ABE9D-D336-DAA5-5B05-169D9D90A0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3900" y="2239963"/>
          <a:ext cx="7974013" cy="394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37098" imgH="2836164" progId="Word.Document.8">
                  <p:embed/>
                </p:oleObj>
              </mc:Choice>
              <mc:Fallback>
                <p:oleObj name="Document" r:id="rId2" imgW="5737098" imgH="2836164" progId="Word.Document.8">
                  <p:embed/>
                  <p:pic>
                    <p:nvPicPr>
                      <p:cNvPr id="17413" name="Object 7">
                        <a:extLst>
                          <a:ext uri="{FF2B5EF4-FFF2-40B4-BE49-F238E27FC236}">
                            <a16:creationId xmlns:a16="http://schemas.microsoft.com/office/drawing/2014/main" id="{424ABE9D-D336-DAA5-5B05-169D9D90A0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2239963"/>
                        <a:ext cx="7974013" cy="394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Oval 8">
            <a:extLst>
              <a:ext uri="{FF2B5EF4-FFF2-40B4-BE49-F238E27FC236}">
                <a16:creationId xmlns:a16="http://schemas.microsoft.com/office/drawing/2014/main" id="{58607BEF-05D8-604C-8A34-91F7CA275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500" y="3078163"/>
            <a:ext cx="2286000" cy="533400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5" name="Oval 9">
            <a:extLst>
              <a:ext uri="{FF2B5EF4-FFF2-40B4-BE49-F238E27FC236}">
                <a16:creationId xmlns:a16="http://schemas.microsoft.com/office/drawing/2014/main" id="{F5C4E57D-1D4C-60C4-77C9-BEF6C5338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0" y="3306763"/>
            <a:ext cx="2286000" cy="533400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6" name="Oval 10">
            <a:extLst>
              <a:ext uri="{FF2B5EF4-FFF2-40B4-BE49-F238E27FC236}">
                <a16:creationId xmlns:a16="http://schemas.microsoft.com/office/drawing/2014/main" id="{AA1BB376-9810-5E83-6326-A584A8D61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3300" y="4297363"/>
            <a:ext cx="2286000" cy="533400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7" name="Oval 11">
            <a:extLst>
              <a:ext uri="{FF2B5EF4-FFF2-40B4-BE49-F238E27FC236}">
                <a16:creationId xmlns:a16="http://schemas.microsoft.com/office/drawing/2014/main" id="{C783D1CF-37E8-FC60-54B9-E25BE9983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3100" y="4906963"/>
            <a:ext cx="2286000" cy="533400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8" name="Oval 12">
            <a:extLst>
              <a:ext uri="{FF2B5EF4-FFF2-40B4-BE49-F238E27FC236}">
                <a16:creationId xmlns:a16="http://schemas.microsoft.com/office/drawing/2014/main" id="{FBAC2F22-C5D3-C9D7-DF0A-E9E25F683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0425" y="3078163"/>
            <a:ext cx="2441575" cy="5334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9" name="Oval 13">
            <a:extLst>
              <a:ext uri="{FF2B5EF4-FFF2-40B4-BE49-F238E27FC236}">
                <a16:creationId xmlns:a16="http://schemas.microsoft.com/office/drawing/2014/main" id="{F7D682DD-5B8F-4584-470A-FEE8CA995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700" y="4297363"/>
            <a:ext cx="2286000" cy="5334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50" name="Oval 14">
            <a:extLst>
              <a:ext uri="{FF2B5EF4-FFF2-40B4-BE49-F238E27FC236}">
                <a16:creationId xmlns:a16="http://schemas.microsoft.com/office/drawing/2014/main" id="{18772F4D-5042-E868-DE0A-5984890CB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0" y="4830763"/>
            <a:ext cx="2286000" cy="5334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1" name="Footer Placeholder 2">
            <a:extLst>
              <a:ext uri="{FF2B5EF4-FFF2-40B4-BE49-F238E27FC236}">
                <a16:creationId xmlns:a16="http://schemas.microsoft.com/office/drawing/2014/main" id="{7EDAF695-5F04-5CD5-E20D-AA688A7C8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17422" name="Slide Number Placeholder 3">
            <a:extLst>
              <a:ext uri="{FF2B5EF4-FFF2-40B4-BE49-F238E27FC236}">
                <a16:creationId xmlns:a16="http://schemas.microsoft.com/office/drawing/2014/main" id="{14E93AAB-8480-8DB2-1F80-8350D8A28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67F1B94-8692-4DDD-9F6B-DCDDB0804C83}" type="slidenum">
              <a:rPr lang="en-GB" altLang="en-US"/>
              <a:pPr/>
              <a:t>13</a:t>
            </a:fld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utoUpdateAnimBg="0"/>
      <p:bldP spid="1434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3A125D0-07F2-33BF-8227-8A4D1F6849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b="1"/>
              <a:t>Responding to referees’ reports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6615B50-6949-7ECD-02FC-65106E1BE9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Read the editor’s letter first for instruction</a:t>
            </a:r>
          </a:p>
          <a:p>
            <a:pPr eaLnBrk="1" hangingPunct="1"/>
            <a:r>
              <a:rPr lang="en-US" altLang="en-US" sz="2800"/>
              <a:t>Take a deep breath: proceed to the reports</a:t>
            </a:r>
          </a:p>
          <a:p>
            <a:pPr eaLnBrk="1" hangingPunct="1"/>
            <a:r>
              <a:rPr lang="en-US" altLang="en-US" sz="2800"/>
              <a:t>Put them aside for a day, or two, a week…</a:t>
            </a:r>
          </a:p>
          <a:p>
            <a:pPr eaLnBrk="1" hangingPunct="1"/>
            <a:r>
              <a:rPr lang="en-US" altLang="en-US" sz="2800"/>
              <a:t>Re-read reports and discuss with coauthors …</a:t>
            </a:r>
          </a:p>
          <a:p>
            <a:pPr eaLnBrk="1" hangingPunct="1"/>
            <a:r>
              <a:rPr lang="en-US" altLang="en-US" sz="2800"/>
              <a:t>Revise paper and prepare response document</a:t>
            </a:r>
          </a:p>
          <a:p>
            <a:pPr eaLnBrk="1" hangingPunct="1"/>
            <a:r>
              <a:rPr lang="en-US" altLang="en-US" sz="2800"/>
              <a:t>Remember – </a:t>
            </a:r>
          </a:p>
          <a:p>
            <a:pPr lvl="1" eaLnBrk="1" hangingPunct="1"/>
            <a:r>
              <a:rPr lang="en-US" altLang="en-US" sz="2400"/>
              <a:t>Even comments that seem aggressive or ignorant can be helpful</a:t>
            </a:r>
          </a:p>
          <a:p>
            <a:pPr lvl="1" eaLnBrk="1" hangingPunct="1"/>
            <a:r>
              <a:rPr lang="en-US" altLang="en-US" sz="2400"/>
              <a:t>Always view this as a chance to improve the paper</a:t>
            </a:r>
            <a:endParaRPr lang="en-GB" altLang="en-US" sz="2400"/>
          </a:p>
        </p:txBody>
      </p:sp>
      <p:sp>
        <p:nvSpPr>
          <p:cNvPr id="18436" name="Footer Placeholder 2">
            <a:extLst>
              <a:ext uri="{FF2B5EF4-FFF2-40B4-BE49-F238E27FC236}">
                <a16:creationId xmlns:a16="http://schemas.microsoft.com/office/drawing/2014/main" id="{0462BFEC-3A58-8CCA-DB8A-52669B91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18437" name="Slide Number Placeholder 3">
            <a:extLst>
              <a:ext uri="{FF2B5EF4-FFF2-40B4-BE49-F238E27FC236}">
                <a16:creationId xmlns:a16="http://schemas.microsoft.com/office/drawing/2014/main" id="{8F2F4243-8C2E-919D-F81F-0FE835FE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D2773F-4C21-4B7D-A476-82F097CFB678}" type="slidenum">
              <a:rPr lang="en-GB" altLang="en-US"/>
              <a:pPr/>
              <a:t>14</a:t>
            </a:fld>
            <a:endParaRPr lang="en-GB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09AF873-DF42-67D1-CDDA-7AB6263E4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b="1"/>
              <a:t>Good response to referees’ reports are ….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643E0021-0D77-68E2-3654-ECC89503DD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Well organised</a:t>
            </a:r>
          </a:p>
          <a:p>
            <a:pPr lvl="1" eaLnBrk="1" hangingPunct="1"/>
            <a:r>
              <a:rPr lang="en-US" altLang="en-US"/>
              <a:t>Address common themes at start</a:t>
            </a:r>
          </a:p>
          <a:p>
            <a:pPr lvl="1" eaLnBrk="1" hangingPunct="1"/>
            <a:r>
              <a:rPr lang="en-US" altLang="en-US"/>
              <a:t>Use a ‘quote and response’ OR numbering system of points raised by each referee</a:t>
            </a:r>
          </a:p>
          <a:p>
            <a:pPr eaLnBrk="1" hangingPunct="1"/>
            <a:r>
              <a:rPr lang="en-US" altLang="en-US"/>
              <a:t>Informative  </a:t>
            </a:r>
          </a:p>
          <a:p>
            <a:pPr eaLnBrk="1" hangingPunct="1"/>
            <a:r>
              <a:rPr lang="en-US" altLang="en-US"/>
              <a:t>Provide full explanations</a:t>
            </a:r>
          </a:p>
          <a:p>
            <a:pPr eaLnBrk="1" hangingPunct="1"/>
            <a:r>
              <a:rPr lang="en-US" altLang="en-US"/>
              <a:t>Do not overlook or ignore any points</a:t>
            </a:r>
          </a:p>
          <a:p>
            <a:pPr eaLnBrk="1" hangingPunct="1"/>
            <a:r>
              <a:rPr lang="en-US" altLang="en-US"/>
              <a:t>Assertive (and polite)</a:t>
            </a:r>
          </a:p>
          <a:p>
            <a:pPr eaLnBrk="1" hangingPunct="1"/>
            <a:endParaRPr lang="en-GB" altLang="en-US"/>
          </a:p>
        </p:txBody>
      </p:sp>
      <p:sp>
        <p:nvSpPr>
          <p:cNvPr id="19460" name="Footer Placeholder 2">
            <a:extLst>
              <a:ext uri="{FF2B5EF4-FFF2-40B4-BE49-F238E27FC236}">
                <a16:creationId xmlns:a16="http://schemas.microsoft.com/office/drawing/2014/main" id="{5ACAFEA6-B244-DE40-2B8E-ECF5A679E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19461" name="Slide Number Placeholder 3">
            <a:extLst>
              <a:ext uri="{FF2B5EF4-FFF2-40B4-BE49-F238E27FC236}">
                <a16:creationId xmlns:a16="http://schemas.microsoft.com/office/drawing/2014/main" id="{66BB92CB-97E1-B394-0C09-5E06F4376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084089-8C5A-4DE6-96A9-8FF715B6F1A5}" type="slidenum">
              <a:rPr lang="en-GB" altLang="en-US"/>
              <a:pPr/>
              <a:t>15</a:t>
            </a:fld>
            <a:endParaRPr lang="en-GB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>
            <a:extLst>
              <a:ext uri="{FF2B5EF4-FFF2-40B4-BE49-F238E27FC236}">
                <a16:creationId xmlns:a16="http://schemas.microsoft.com/office/drawing/2014/main" id="{A1BC4767-A31D-C2D6-B070-13A13B1EE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981075"/>
            <a:ext cx="7481887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400" b="1">
              <a:solidFill>
                <a:srgbClr val="002E61"/>
              </a:solidFill>
            </a:endParaRPr>
          </a:p>
          <a:p>
            <a:r>
              <a:rPr lang="en-US" altLang="en-US" sz="2400" b="1">
                <a:solidFill>
                  <a:srgbClr val="002E61"/>
                </a:solidFill>
              </a:rPr>
              <a:t>Referee:</a:t>
            </a:r>
            <a:r>
              <a:rPr kumimoji="1" lang="en-AU" altLang="en-US" sz="2400">
                <a:cs typeface="Times New Roman" panose="02020603050405020304" pitchFamily="18" charset="0"/>
              </a:rPr>
              <a:t> </a:t>
            </a:r>
            <a:endParaRPr kumimoji="1" lang="en-US" altLang="en-US" sz="2400">
              <a:cs typeface="Times New Roman" panose="02020603050405020304" pitchFamily="18" charset="0"/>
            </a:endParaRPr>
          </a:p>
          <a:p>
            <a:r>
              <a:rPr lang="en-AU" altLang="en-US" sz="2400"/>
              <a:t>“Abstract – too long and too little about rationale</a:t>
            </a:r>
            <a:r>
              <a:rPr lang="en-US" altLang="en-US" sz="2400"/>
              <a:t>;</a:t>
            </a:r>
            <a:r>
              <a:rPr lang="en-AU" altLang="en-US" sz="2400"/>
              <a:t> some repetition and some jargon presented without explanation (e.g. SL and age-0)”</a:t>
            </a:r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pPr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7D3F6B6A-9E2F-2833-1CFA-B1EE34BD9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3221038"/>
            <a:ext cx="7559675" cy="319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2E61"/>
                </a:solidFill>
              </a:rPr>
              <a:t>Author:</a:t>
            </a:r>
            <a:r>
              <a:rPr kumimoji="1" lang="en-US" altLang="en-US" sz="2400" i="1"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AU" altLang="en-US" sz="2400" i="1"/>
              <a:t>“The rationale behind the study has been established at the beginning of the abstract (L29-32). The abstract has been shortened to 200 words and all jargon except </a:t>
            </a:r>
            <a:r>
              <a:rPr lang="en-US" altLang="en-US" sz="2400" i="1"/>
              <a:t>age-0</a:t>
            </a:r>
            <a:r>
              <a:rPr lang="en-AU" altLang="en-US" sz="2400" i="1"/>
              <a:t> </a:t>
            </a:r>
            <a:r>
              <a:rPr lang="en-US" altLang="en-US" sz="2400" i="1"/>
              <a:t>has been removed </a:t>
            </a:r>
            <a:r>
              <a:rPr lang="en-AU" altLang="en-US" sz="2400" i="1"/>
              <a:t>(we don’t agree that this term will confuse readers as it is commonly</a:t>
            </a:r>
            <a:r>
              <a:rPr lang="en-US" altLang="en-US" sz="2400" i="1"/>
              <a:t> </a:t>
            </a:r>
            <a:r>
              <a:rPr lang="en-AU" altLang="en-US" sz="2400" i="1"/>
              <a:t>used</a:t>
            </a:r>
            <a:r>
              <a:rPr lang="en-US" altLang="en-US" sz="2400" i="1"/>
              <a:t>). However, we have defined age-0 in the Introduction (L62 revised MS)”</a:t>
            </a:r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6B837FD6-7E4F-7515-5732-5E1B0E0DD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15888"/>
            <a:ext cx="67691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4400" b="1">
                <a:solidFill>
                  <a:schemeClr val="tx2"/>
                </a:solidFill>
              </a:rPr>
              <a:t>A good example</a:t>
            </a:r>
          </a:p>
        </p:txBody>
      </p:sp>
      <p:sp>
        <p:nvSpPr>
          <p:cNvPr id="20485" name="Footer Placeholder 2">
            <a:extLst>
              <a:ext uri="{FF2B5EF4-FFF2-40B4-BE49-F238E27FC236}">
                <a16:creationId xmlns:a16="http://schemas.microsoft.com/office/drawing/2014/main" id="{A4C41B0C-927C-AE49-1DDF-AD204AF9A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20486" name="Slide Number Placeholder 3">
            <a:extLst>
              <a:ext uri="{FF2B5EF4-FFF2-40B4-BE49-F238E27FC236}">
                <a16:creationId xmlns:a16="http://schemas.microsoft.com/office/drawing/2014/main" id="{8DADBA7E-EED6-5DF8-42E4-D8ED64E93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6E6534-DF6C-483B-99A6-75D6C5B45E5F}" type="slidenum">
              <a:rPr lang="en-GB" altLang="en-US"/>
              <a:pPr/>
              <a:t>16</a:t>
            </a:fld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712132D1-C72A-137F-7886-292A830AC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052513"/>
            <a:ext cx="8135938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>
                <a:solidFill>
                  <a:srgbClr val="002E61"/>
                </a:solidFill>
              </a:rPr>
              <a:t>Referee:</a:t>
            </a:r>
            <a:endParaRPr kumimoji="1" lang="en-US" altLang="en-US" sz="2000"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/>
              <a:t>“The presentation is not particularly clear, nor concise. I feel the paper would benefit from being shortened, with more emphasis on the new conclusions and differences from previous works.”</a:t>
            </a:r>
            <a:endParaRPr kumimoji="1" lang="en-AU" altLang="en-US" sz="2000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53FA03-F1AC-8297-8C54-68B17A33F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743200"/>
            <a:ext cx="7993063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>
                <a:solidFill>
                  <a:srgbClr val="002E61"/>
                </a:solidFill>
              </a:rPr>
              <a:t>Author:</a:t>
            </a:r>
            <a:endParaRPr kumimoji="1" lang="en-US" altLang="en-US" sz="2000" i="1"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 i="1"/>
              <a:t>“As it is clearly apparent that you have not properly read or understood the paper, comments on clarity are irrelevant. The paper has been shortened.”</a:t>
            </a:r>
            <a:endParaRPr lang="en-AU" altLang="en-US" sz="2000" i="1"/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076BD1CB-F2F8-C3A3-2192-E1C6AAB6E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468813"/>
            <a:ext cx="7920038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>
                <a:solidFill>
                  <a:srgbClr val="002E61"/>
                </a:solidFill>
              </a:rPr>
              <a:t>Referees:</a:t>
            </a:r>
            <a:endParaRPr kumimoji="1" lang="en-US" altLang="en-US" sz="2000"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/>
              <a:t>Two three-page reports with many fixable, but major, criticisms.</a:t>
            </a:r>
            <a:endParaRPr kumimoji="1" lang="en-AU" altLang="en-US" sz="2000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D71C92DA-0ACE-15E8-8E54-393DED085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599113"/>
            <a:ext cx="799306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>
                <a:solidFill>
                  <a:srgbClr val="002E61"/>
                </a:solidFill>
              </a:rPr>
              <a:t>Author:</a:t>
            </a:r>
            <a:endParaRPr kumimoji="1" lang="en-US" altLang="en-US" sz="2000" i="1"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 i="1"/>
              <a:t>“I have changed the MS in line with the referees’ comments.”</a:t>
            </a:r>
            <a:endParaRPr lang="en-AU" altLang="en-US" sz="2000" i="1"/>
          </a:p>
        </p:txBody>
      </p:sp>
      <p:sp>
        <p:nvSpPr>
          <p:cNvPr id="21510" name="Rectangle 8">
            <a:extLst>
              <a:ext uri="{FF2B5EF4-FFF2-40B4-BE49-F238E27FC236}">
                <a16:creationId xmlns:a16="http://schemas.microsoft.com/office/drawing/2014/main" id="{8989EC69-9741-5216-F466-C7C38DFDB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69850"/>
            <a:ext cx="67691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4400" b="1">
                <a:solidFill>
                  <a:schemeClr val="tx2"/>
                </a:solidFill>
              </a:rPr>
              <a:t>Not so good …</a:t>
            </a:r>
          </a:p>
        </p:txBody>
      </p:sp>
      <p:sp>
        <p:nvSpPr>
          <p:cNvPr id="21511" name="Footer Placeholder 2">
            <a:extLst>
              <a:ext uri="{FF2B5EF4-FFF2-40B4-BE49-F238E27FC236}">
                <a16:creationId xmlns:a16="http://schemas.microsoft.com/office/drawing/2014/main" id="{EB9F4E18-8B32-2596-A892-6CDD0DCC5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21512" name="Slide Number Placeholder 3">
            <a:extLst>
              <a:ext uri="{FF2B5EF4-FFF2-40B4-BE49-F238E27FC236}">
                <a16:creationId xmlns:a16="http://schemas.microsoft.com/office/drawing/2014/main" id="{1CCB93C9-57ED-2BE9-86AF-F4E560DE2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AF1DFF-0183-4576-B4BB-9C342C963385}" type="slidenum">
              <a:rPr lang="en-GB" altLang="en-US"/>
              <a:pPr/>
              <a:t>17</a:t>
            </a:fld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utoUpdateAnimBg="0"/>
      <p:bldP spid="18438" grpId="0" autoUpdateAnimBg="0"/>
      <p:bldP spid="1843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576C53A5-0C93-D096-07CD-56B6DB32C2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altLang="en-US" sz="2800"/>
              <a:t>Questions going through the editor’s mind: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sz="2400"/>
              <a:t>How good is the science in this paper?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sz="2400"/>
              <a:t>Is an important issue/area of study being addressed?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sz="2400"/>
              <a:t>Is the experimental design appropriate and adequate?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sz="2400"/>
              <a:t>Are the analyses appropriate and competently done? 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sz="2400"/>
              <a:t>Has the study been put in context?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sz="2400"/>
              <a:t>Does the paper contribute significantly to the literature?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sz="2400"/>
              <a:t>Does the paper tell an interesting story?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sz="2400" b="1" i="1"/>
              <a:t>Will it be read and cited?</a:t>
            </a:r>
            <a:endParaRPr lang="en-GB" altLang="en-US" sz="2400" b="1" i="1"/>
          </a:p>
        </p:txBody>
      </p:sp>
      <p:sp>
        <p:nvSpPr>
          <p:cNvPr id="22531" name="Rectangle 6">
            <a:extLst>
              <a:ext uri="{FF2B5EF4-FFF2-40B4-BE49-F238E27FC236}">
                <a16:creationId xmlns:a16="http://schemas.microsoft.com/office/drawing/2014/main" id="{BAB4DB8B-45C5-C7AF-D3C2-132A747F6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609600"/>
            <a:ext cx="6096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AU" altLang="en-US" sz="2200">
              <a:solidFill>
                <a:schemeClr val="bg1"/>
              </a:solidFill>
            </a:endParaRPr>
          </a:p>
        </p:txBody>
      </p:sp>
      <p:sp>
        <p:nvSpPr>
          <p:cNvPr id="22532" name="Rectangle 7">
            <a:extLst>
              <a:ext uri="{FF2B5EF4-FFF2-40B4-BE49-F238E27FC236}">
                <a16:creationId xmlns:a16="http://schemas.microsoft.com/office/drawing/2014/main" id="{E90CE638-C68E-B7D3-B493-3FB886F94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547688"/>
            <a:ext cx="67691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>
                <a:solidFill>
                  <a:schemeClr val="tx2"/>
                </a:solidFill>
              </a:rPr>
              <a:t>The decision: </a:t>
            </a:r>
            <a:br>
              <a:rPr lang="en-US" altLang="en-US" sz="4400" b="1">
                <a:solidFill>
                  <a:schemeClr val="tx2"/>
                </a:solidFill>
              </a:rPr>
            </a:br>
            <a:r>
              <a:rPr lang="en-US" altLang="en-US" sz="4400" b="1">
                <a:solidFill>
                  <a:schemeClr val="tx2"/>
                </a:solidFill>
              </a:rPr>
              <a:t>accept, re-review, reject</a:t>
            </a:r>
            <a:endParaRPr lang="en-AU" altLang="en-US" sz="4400" b="1">
              <a:solidFill>
                <a:schemeClr val="tx2"/>
              </a:solidFill>
            </a:endParaRPr>
          </a:p>
        </p:txBody>
      </p:sp>
      <p:sp>
        <p:nvSpPr>
          <p:cNvPr id="22533" name="Footer Placeholder 2">
            <a:extLst>
              <a:ext uri="{FF2B5EF4-FFF2-40B4-BE49-F238E27FC236}">
                <a16:creationId xmlns:a16="http://schemas.microsoft.com/office/drawing/2014/main" id="{5ABC1B2C-8418-6AFE-26A2-25E4B5720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22534" name="Slide Number Placeholder 3">
            <a:extLst>
              <a:ext uri="{FF2B5EF4-FFF2-40B4-BE49-F238E27FC236}">
                <a16:creationId xmlns:a16="http://schemas.microsoft.com/office/drawing/2014/main" id="{5B8BF5EA-C08C-1045-868F-3C98F9877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D2385A-ABE9-445A-99CB-C57A929F261D}" type="slidenum">
              <a:rPr lang="en-GB" altLang="en-US"/>
              <a:pPr/>
              <a:t>18</a:t>
            </a:fld>
            <a:endParaRPr lang="en-GB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491CBD2-2689-061A-78A5-DECA039981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The decision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CF642B48-418C-FB38-2FD5-19CA75AEE0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u="sng"/>
              <a:t>Remember</a:t>
            </a:r>
            <a:r>
              <a:rPr lang="en-US" altLang="en-US" sz="2800" b="1"/>
              <a:t> – </a:t>
            </a:r>
          </a:p>
          <a:p>
            <a:pPr eaLnBrk="1" hangingPunct="1"/>
            <a:r>
              <a:rPr lang="en-US" altLang="en-US" sz="2800" b="1"/>
              <a:t>The editor will make a final decision based on how well the referees’ reports have been dealt with, so …</a:t>
            </a:r>
          </a:p>
          <a:p>
            <a:pPr eaLnBrk="1" hangingPunct="1"/>
            <a:r>
              <a:rPr lang="en-US" altLang="en-US" sz="2800"/>
              <a:t>Revise with care</a:t>
            </a:r>
          </a:p>
          <a:p>
            <a:pPr eaLnBrk="1" hangingPunct="1"/>
            <a:r>
              <a:rPr lang="en-US" altLang="en-US" sz="2800"/>
              <a:t>Respond fully to each of the referees’ comments</a:t>
            </a:r>
          </a:p>
          <a:p>
            <a:pPr eaLnBrk="1" hangingPunct="1"/>
            <a:r>
              <a:rPr lang="en-US" altLang="en-US" sz="2800"/>
              <a:t>Present cogent and complete arguments if you have not followed a referee’s recommendation</a:t>
            </a:r>
          </a:p>
          <a:p>
            <a:pPr eaLnBrk="1" hangingPunct="1"/>
            <a:r>
              <a:rPr lang="en-US" altLang="en-US" sz="2800" b="1"/>
              <a:t>Make the editor’s job as easy as possible!</a:t>
            </a:r>
          </a:p>
          <a:p>
            <a:pPr eaLnBrk="1" hangingPunct="1"/>
            <a:endParaRPr lang="en-GB" altLang="en-US" sz="2800"/>
          </a:p>
        </p:txBody>
      </p:sp>
      <p:sp>
        <p:nvSpPr>
          <p:cNvPr id="23556" name="Footer Placeholder 2">
            <a:extLst>
              <a:ext uri="{FF2B5EF4-FFF2-40B4-BE49-F238E27FC236}">
                <a16:creationId xmlns:a16="http://schemas.microsoft.com/office/drawing/2014/main" id="{03A390E0-8445-06D5-FA4E-A31E6D62C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23557" name="Slide Number Placeholder 3">
            <a:extLst>
              <a:ext uri="{FF2B5EF4-FFF2-40B4-BE49-F238E27FC236}">
                <a16:creationId xmlns:a16="http://schemas.microsoft.com/office/drawing/2014/main" id="{F362122E-EB06-3687-0EF3-64344A05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7BEB74-57FD-4AEC-898A-57E63CD8F3ED}" type="slidenum">
              <a:rPr lang="en-GB" altLang="en-US"/>
              <a:pPr/>
              <a:t>19</a:t>
            </a:fld>
            <a:endParaRPr lang="en-GB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5F284FE-33D3-6A1B-0B3D-11423C5F16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Deciding whether to publish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C2A52DE-9611-71DA-B563-AD1A4FF4F0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/>
              <a:t>Why publish?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to add knowledge to your field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to advance your career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to see your name in print!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/>
              <a:t>Have I got something worth publishing?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Does the work add </a:t>
            </a:r>
            <a:r>
              <a:rPr lang="en-US" altLang="en-US" i="1"/>
              <a:t>enough</a:t>
            </a:r>
            <a:r>
              <a:rPr lang="en-US" altLang="en-US"/>
              <a:t> to existing knowledge?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Is it of interest to others in the field?</a:t>
            </a:r>
          </a:p>
          <a:p>
            <a:pPr eaLnBrk="1" hangingPunct="1">
              <a:lnSpc>
                <a:spcPct val="90000"/>
              </a:lnSpc>
            </a:pPr>
            <a:endParaRPr lang="en-GB" altLang="en-US"/>
          </a:p>
        </p:txBody>
      </p:sp>
      <p:sp>
        <p:nvSpPr>
          <p:cNvPr id="6148" name="Footer Placeholder 2">
            <a:extLst>
              <a:ext uri="{FF2B5EF4-FFF2-40B4-BE49-F238E27FC236}">
                <a16:creationId xmlns:a16="http://schemas.microsoft.com/office/drawing/2014/main" id="{0119E6EC-2226-54EF-3F9C-58B6B86A6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6149" name="Slide Number Placeholder 3">
            <a:extLst>
              <a:ext uri="{FF2B5EF4-FFF2-40B4-BE49-F238E27FC236}">
                <a16:creationId xmlns:a16="http://schemas.microsoft.com/office/drawing/2014/main" id="{FB47D438-1887-BA5A-386C-8297CDE30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9DEF4D-B613-45F1-8AC1-BB5C4034A2DA}" type="slidenum">
              <a:rPr lang="en-GB" altLang="en-US"/>
              <a:pPr/>
              <a:t>2</a:t>
            </a:fld>
            <a:endParaRPr lang="en-GB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20889CB8-1D4B-1EE8-3A2A-A4C3BCFDD1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/>
              <a:t>Summary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E95D9F2-AC07-6F32-233B-ED4BEA876C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altLang="en-US" sz="3600"/>
              <a:t>Writing for successful publication means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/>
              <a:t>having a well designed, original study to write about 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/>
              <a:t>selecting an appropriate outlet/journal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/>
              <a:t>knowing what you want to write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/>
              <a:t>writing clearly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/>
              <a:t>making the story interesting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/>
              <a:t>highlighting the significance of the results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responding carefully and positively to referees’ reports</a:t>
            </a:r>
            <a:endParaRPr lang="en-AU" altLang="en-US"/>
          </a:p>
          <a:p>
            <a:pPr eaLnBrk="1" hangingPunct="1">
              <a:lnSpc>
                <a:spcPct val="90000"/>
              </a:lnSpc>
            </a:pPr>
            <a:endParaRPr lang="en-GB" altLang="en-US"/>
          </a:p>
        </p:txBody>
      </p:sp>
      <p:sp>
        <p:nvSpPr>
          <p:cNvPr id="24580" name="Footer Placeholder 2">
            <a:extLst>
              <a:ext uri="{FF2B5EF4-FFF2-40B4-BE49-F238E27FC236}">
                <a16:creationId xmlns:a16="http://schemas.microsoft.com/office/drawing/2014/main" id="{B41FC2CA-927B-F29F-77D1-993924588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24581" name="Slide Number Placeholder 3">
            <a:extLst>
              <a:ext uri="{FF2B5EF4-FFF2-40B4-BE49-F238E27FC236}">
                <a16:creationId xmlns:a16="http://schemas.microsoft.com/office/drawing/2014/main" id="{C7ABEC3D-4214-D2D5-4D81-95ABF6B2E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AAD761-D03F-4D05-91AF-89064D8D6840}" type="slidenum">
              <a:rPr lang="en-GB" altLang="en-US"/>
              <a:pPr/>
              <a:t>20</a:t>
            </a:fld>
            <a:endParaRPr lang="en-GB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BB9F504-4980-AECC-6F05-5641776E92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-17463"/>
            <a:ext cx="8507413" cy="1143001"/>
          </a:xfrm>
        </p:spPr>
        <p:txBody>
          <a:bodyPr/>
          <a:lstStyle/>
          <a:p>
            <a:pPr eaLnBrk="1" hangingPunct="1"/>
            <a:r>
              <a:rPr lang="en-GB" altLang="en-US" sz="4000" b="1"/>
              <a:t>Ten rules for getting published (1)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D330DDF-C7B0-B4D0-1E69-8C23D2E525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152525"/>
            <a:ext cx="8002587" cy="5589588"/>
          </a:xfrm>
        </p:spPr>
        <p:txBody>
          <a:bodyPr/>
          <a:lstStyle/>
          <a:p>
            <a:pPr marL="539750" indent="-539750" eaLnBrk="1" hangingPunct="1">
              <a:lnSpc>
                <a:spcPct val="90000"/>
              </a:lnSpc>
              <a:buFontTx/>
              <a:buNone/>
            </a:pPr>
            <a:r>
              <a:rPr lang="en-GB" altLang="en-US"/>
              <a:t>1.	Read many papers, and learn from both the good and the bad ones.</a:t>
            </a:r>
          </a:p>
          <a:p>
            <a:pPr marL="539750" indent="-539750" eaLnBrk="1" hangingPunct="1">
              <a:lnSpc>
                <a:spcPct val="90000"/>
              </a:lnSpc>
              <a:buFontTx/>
              <a:buNone/>
            </a:pPr>
            <a:r>
              <a:rPr lang="en-GB" altLang="en-US"/>
              <a:t>2.	The more objective you can be about your work, the better the work will ultimately become.</a:t>
            </a:r>
          </a:p>
          <a:p>
            <a:pPr marL="539750" indent="-539750" eaLnBrk="1" hangingPunct="1">
              <a:lnSpc>
                <a:spcPct val="90000"/>
              </a:lnSpc>
              <a:buFontTx/>
              <a:buNone/>
            </a:pPr>
            <a:r>
              <a:rPr lang="en-GB" altLang="en-US"/>
              <a:t>3.	Good editors and reviewers will be objective about your work.</a:t>
            </a:r>
          </a:p>
          <a:p>
            <a:pPr marL="539750" indent="-539750" eaLnBrk="1" hangingPunct="1">
              <a:lnSpc>
                <a:spcPct val="90000"/>
              </a:lnSpc>
              <a:buFontTx/>
              <a:buNone/>
            </a:pPr>
            <a:r>
              <a:rPr lang="en-GB" altLang="en-US"/>
              <a:t>4.	If you do not write well in the English language, take lessons early; it will be invaluable later.</a:t>
            </a:r>
          </a:p>
          <a:p>
            <a:pPr marL="539750" indent="-539750" eaLnBrk="1" hangingPunct="1">
              <a:lnSpc>
                <a:spcPct val="90000"/>
              </a:lnSpc>
              <a:buFontTx/>
              <a:buNone/>
            </a:pPr>
            <a:r>
              <a:rPr lang="en-GB" altLang="en-US"/>
              <a:t>5.	Learn to live with rejection.</a:t>
            </a:r>
          </a:p>
          <a:p>
            <a:pPr marL="539750" indent="-539750" eaLnBrk="1" hangingPunct="1">
              <a:lnSpc>
                <a:spcPct val="90000"/>
              </a:lnSpc>
              <a:buFontTx/>
              <a:buNone/>
            </a:pPr>
            <a:endParaRPr lang="en-GB" altLang="en-US"/>
          </a:p>
          <a:p>
            <a:pPr marL="539750" indent="-539750" eaLnBrk="1" hangingPunct="1">
              <a:lnSpc>
                <a:spcPct val="90000"/>
              </a:lnSpc>
              <a:buFontTx/>
              <a:buAutoNum type="arabicPeriod"/>
            </a:pPr>
            <a:endParaRPr lang="en-GB" altLang="en-US"/>
          </a:p>
        </p:txBody>
      </p:sp>
      <p:sp>
        <p:nvSpPr>
          <p:cNvPr id="25604" name="Footer Placeholder 2">
            <a:extLst>
              <a:ext uri="{FF2B5EF4-FFF2-40B4-BE49-F238E27FC236}">
                <a16:creationId xmlns:a16="http://schemas.microsoft.com/office/drawing/2014/main" id="{DF1BC82E-8525-D497-E9C6-F866A6F4C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25605" name="Slide Number Placeholder 3">
            <a:extLst>
              <a:ext uri="{FF2B5EF4-FFF2-40B4-BE49-F238E27FC236}">
                <a16:creationId xmlns:a16="http://schemas.microsoft.com/office/drawing/2014/main" id="{EA82A1A5-C0AE-1D46-0737-14AC967D8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032EC1-5ACD-4DCB-9336-C5AB749505CD}" type="slidenum">
              <a:rPr lang="en-GB" altLang="en-US"/>
              <a:pPr/>
              <a:t>21</a:t>
            </a:fld>
            <a:endParaRPr lang="en-GB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9CFB626-8452-F8DF-2E3C-40DCE14A56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07413" cy="1143000"/>
          </a:xfrm>
        </p:spPr>
        <p:txBody>
          <a:bodyPr/>
          <a:lstStyle/>
          <a:p>
            <a:pPr eaLnBrk="1" hangingPunct="1"/>
            <a:r>
              <a:rPr lang="en-GB" altLang="en-US" sz="4000" b="1"/>
              <a:t>Ten rules for getting published (2)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ACA067F-8EB8-8E7F-B48C-C8E92F2DDB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GB" altLang="en-US"/>
              <a:t>6.	Understand what makes good science and what makes good science writing: be objective about them.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GB" altLang="en-US"/>
              <a:t>7.	Start writing the paper the day you have the idea of what questions to pursue 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GB" altLang="en-US"/>
              <a:t>8.	Become a reviewer early in your career.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GB" altLang="en-US"/>
              <a:t>9.	Decide early on where to try to publish your paper.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GB" altLang="en-US"/>
              <a:t>10.	Quality (not quantity) is everything.</a:t>
            </a:r>
          </a:p>
        </p:txBody>
      </p:sp>
      <p:sp>
        <p:nvSpPr>
          <p:cNvPr id="26628" name="Footer Placeholder 2">
            <a:extLst>
              <a:ext uri="{FF2B5EF4-FFF2-40B4-BE49-F238E27FC236}">
                <a16:creationId xmlns:a16="http://schemas.microsoft.com/office/drawing/2014/main" id="{6343739C-171F-12F5-E569-6D87C410F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26629" name="Slide Number Placeholder 3">
            <a:extLst>
              <a:ext uri="{FF2B5EF4-FFF2-40B4-BE49-F238E27FC236}">
                <a16:creationId xmlns:a16="http://schemas.microsoft.com/office/drawing/2014/main" id="{DFF2C6D9-2414-A960-329C-0209DADB8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2E8529-D28F-4966-930A-A2CCADDDA422}" type="slidenum">
              <a:rPr lang="en-GB" altLang="en-US"/>
              <a:pPr/>
              <a:t>22</a:t>
            </a:fld>
            <a:endParaRPr lang="en-GB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938C18D-3889-0E88-5D8D-3FD1515B5F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Further information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127BCFE-57E0-A3D6-6F43-03320923DE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800"/>
              <a:t>Getting your work published (Podcast)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400">
                <a:hlinkClick r:id="rId2"/>
              </a:rPr>
              <a:t>http://www.jobs.ac.uk/careers/whitepapers/640/Getting_your_academic_work_published</a:t>
            </a:r>
            <a:endParaRPr lang="en-GB" altLang="en-US" sz="2400"/>
          </a:p>
          <a:p>
            <a:pPr eaLnBrk="1" hangingPunct="1">
              <a:lnSpc>
                <a:spcPct val="90000"/>
              </a:lnSpc>
            </a:pPr>
            <a:r>
              <a:rPr lang="en-GB" altLang="en-US" sz="2800"/>
              <a:t>PLOS </a:t>
            </a:r>
            <a:r>
              <a:rPr lang="en-GB" altLang="en-US" sz="2800" i="1"/>
              <a:t>Computational Biology</a:t>
            </a:r>
            <a:r>
              <a:rPr lang="en-GB" altLang="en-US" sz="2800"/>
              <a:t> – ‘Ten simple rules for getting published’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400">
                <a:hlinkClick r:id="rId3"/>
              </a:rPr>
              <a:t>http://compbiol.plosjournals.org/perlserv/?request=get-document&amp;doi=10.1371/journal.pcbi.0010057&amp;ct=1</a:t>
            </a:r>
            <a:endParaRPr lang="en-GB" altLang="en-US" sz="2400"/>
          </a:p>
          <a:p>
            <a:pPr eaLnBrk="1" hangingPunct="1">
              <a:lnSpc>
                <a:spcPct val="90000"/>
              </a:lnSpc>
            </a:pPr>
            <a:r>
              <a:rPr lang="en-GB" altLang="en-US" sz="2800"/>
              <a:t>‘How to get published in LIS journals: a practical guide’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400"/>
              <a:t>http://www.elsevier.com/framework_librarians/LibraryConnect/lcpamphlet2.pdf</a:t>
            </a:r>
          </a:p>
        </p:txBody>
      </p:sp>
      <p:sp>
        <p:nvSpPr>
          <p:cNvPr id="27652" name="Footer Placeholder 2">
            <a:extLst>
              <a:ext uri="{FF2B5EF4-FFF2-40B4-BE49-F238E27FC236}">
                <a16:creationId xmlns:a16="http://schemas.microsoft.com/office/drawing/2014/main" id="{7FF87B27-31CC-05E5-7775-C9A81D9AF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27653" name="Slide Number Placeholder 3">
            <a:extLst>
              <a:ext uri="{FF2B5EF4-FFF2-40B4-BE49-F238E27FC236}">
                <a16:creationId xmlns:a16="http://schemas.microsoft.com/office/drawing/2014/main" id="{ADC21A6C-29E0-F894-EC59-15B8AE753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A66148-95C1-48D2-9065-F26D1D146AE7}" type="slidenum">
              <a:rPr lang="en-GB" altLang="en-US"/>
              <a:pPr/>
              <a:t>23</a:t>
            </a:fld>
            <a:endParaRPr lang="en-GB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43528EB-DCCB-2A47-1A2B-C532F3F4B2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Deciding where to publish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5236E73-ACCB-4DB2-0E29-D530A2509D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800"/>
              <a:t>Conference proceedings, book chapters and journals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/>
              <a:t>26,000 journals – how to choose?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/>
              <a:t>Different strategies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400"/>
              <a:t>topic and journal coverage (check website)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400"/>
              <a:t>Is it peer-reviewed?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400"/>
              <a:t>Most appropriate readership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400"/>
              <a:t>Prestige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400"/>
              <a:t>Length of time from submission to publication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400"/>
              <a:t>Highest ‘impact’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/>
              <a:t>Journal impact factors</a:t>
            </a:r>
          </a:p>
          <a:p>
            <a:pPr eaLnBrk="1" hangingPunct="1">
              <a:lnSpc>
                <a:spcPct val="90000"/>
              </a:lnSpc>
            </a:pPr>
            <a:endParaRPr lang="en-GB" altLang="en-US" sz="2800"/>
          </a:p>
        </p:txBody>
      </p:sp>
      <p:sp>
        <p:nvSpPr>
          <p:cNvPr id="7172" name="Footer Placeholder 2">
            <a:extLst>
              <a:ext uri="{FF2B5EF4-FFF2-40B4-BE49-F238E27FC236}">
                <a16:creationId xmlns:a16="http://schemas.microsoft.com/office/drawing/2014/main" id="{8F87D71B-2324-02A8-01BF-95372020B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7173" name="Slide Number Placeholder 3">
            <a:extLst>
              <a:ext uri="{FF2B5EF4-FFF2-40B4-BE49-F238E27FC236}">
                <a16:creationId xmlns:a16="http://schemas.microsoft.com/office/drawing/2014/main" id="{DB04EED9-B33B-B69B-A18C-6D8D10CA9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28FC30-BA79-4F22-878B-40480BE63199}" type="slidenum">
              <a:rPr lang="en-GB" altLang="en-US"/>
              <a:pPr/>
              <a:t>3</a:t>
            </a:fld>
            <a:endParaRPr lang="en-GB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7AD785A-E827-EAF6-92C6-3F5339F5A6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/>
              <a:t>What are impact factors?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B808320-2F1F-01CC-435D-3FF60424D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661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400"/>
              <a:t>An impact factor attempts to provide a measure of how frequently papers published in a journal are cited in the scientific literature.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/>
              <a:t>Calculated as the average number of times an article published in the journal in previous 2 years has been cited in all scientific literature in the current year.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/>
              <a:t>So, if there were an average of 1000 citations in 2007 for 100 articles published in a journal in 2005 and 2006, the impact factor would be 10.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/>
              <a:t>Most journals have impact factors that are below 2.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/>
              <a:t>Journals with impact factors above 4 tend to be regarded as having a high impact factor, and those above 10 are stellar,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/>
              <a:t>e.g. Nature, lancet, JAMA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/>
          </a:p>
        </p:txBody>
      </p:sp>
      <p:sp>
        <p:nvSpPr>
          <p:cNvPr id="8196" name="Footer Placeholder 2">
            <a:extLst>
              <a:ext uri="{FF2B5EF4-FFF2-40B4-BE49-F238E27FC236}">
                <a16:creationId xmlns:a16="http://schemas.microsoft.com/office/drawing/2014/main" id="{58326F51-0569-8716-9093-59563CE67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8197" name="Slide Number Placeholder 3">
            <a:extLst>
              <a:ext uri="{FF2B5EF4-FFF2-40B4-BE49-F238E27FC236}">
                <a16:creationId xmlns:a16="http://schemas.microsoft.com/office/drawing/2014/main" id="{B1243452-79BE-08BE-9900-09B3EB4E5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100C00-F17A-408C-9537-ABE05D54CBBB}" type="slidenum">
              <a:rPr lang="en-GB" altLang="en-US"/>
              <a:pPr/>
              <a:t>4</a:t>
            </a:fld>
            <a:endParaRPr lang="en-GB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70C35C1-DCDD-765E-1C3B-AC9A0A2CD5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b="1"/>
              <a:t>What editors look for in a manuscript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C138EDE-76C5-59DB-8DEA-9857146A6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Quality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good science: well planned, well executed study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good presentation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Significance and originality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Consistent with scope of journal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Demonstrated broad interest to readership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Will it cite?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Well written ‘story’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Author enthusiasm</a:t>
            </a:r>
            <a:endParaRPr lang="en-GB" altLang="en-US" sz="2800"/>
          </a:p>
        </p:txBody>
      </p:sp>
      <p:sp>
        <p:nvSpPr>
          <p:cNvPr id="9220" name="Footer Placeholder 2">
            <a:extLst>
              <a:ext uri="{FF2B5EF4-FFF2-40B4-BE49-F238E27FC236}">
                <a16:creationId xmlns:a16="http://schemas.microsoft.com/office/drawing/2014/main" id="{F04B814E-E309-9E73-B21B-1DE4FE92D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9221" name="Slide Number Placeholder 3">
            <a:extLst>
              <a:ext uri="{FF2B5EF4-FFF2-40B4-BE49-F238E27FC236}">
                <a16:creationId xmlns:a16="http://schemas.microsoft.com/office/drawing/2014/main" id="{F7730998-B640-D80E-51CE-A2426DA76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F57ACC-9760-4B7B-AE84-8CFD8CA273F4}" type="slidenum">
              <a:rPr lang="en-GB" altLang="en-US"/>
              <a:pPr/>
              <a:t>5</a:t>
            </a:fld>
            <a:endParaRPr lang="en-GB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FC5B89A-440E-9736-EDE3-7EC745E1CD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Writing the paper: key points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39CA856-80C4-439D-59AF-F44B207948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Strong Introduction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Engage the reader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Set the scene, explain why the work is important, and state the aim of the study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Clear, logically organised, complete Methods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Provide enough information to allow assessment of results (could someone else repeat the study?)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Results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Be clear and concise; avoid repetition between text, tables and figures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Relevant Discussion</a:t>
            </a:r>
            <a:r>
              <a:rPr lang="en-US" altLang="en-US" sz="2400">
                <a:cs typeface="Times New Roman" panose="02020603050405020304" pitchFamily="18" charset="0"/>
              </a:rPr>
              <a:t>	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Start strongly – were aims achieved?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Discuss significance and implications of results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/>
          </a:p>
        </p:txBody>
      </p:sp>
      <p:sp>
        <p:nvSpPr>
          <p:cNvPr id="10244" name="Footer Placeholder 2">
            <a:extLst>
              <a:ext uri="{FF2B5EF4-FFF2-40B4-BE49-F238E27FC236}">
                <a16:creationId xmlns:a16="http://schemas.microsoft.com/office/drawing/2014/main" id="{4E3E5FA3-99E0-C3B8-B621-7AE5BC024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10245" name="Slide Number Placeholder 3">
            <a:extLst>
              <a:ext uri="{FF2B5EF4-FFF2-40B4-BE49-F238E27FC236}">
                <a16:creationId xmlns:a16="http://schemas.microsoft.com/office/drawing/2014/main" id="{113FA65E-0469-D13F-AFB1-F9986C826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ED6C229-294F-4735-B597-8BA3C335F706}" type="slidenum">
              <a:rPr lang="en-GB" altLang="en-US"/>
              <a:pPr/>
              <a:t>6</a:t>
            </a:fld>
            <a:endParaRPr lang="en-GB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3905BCE-DA27-79B4-56F9-174E9FCEE4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Journal publishing process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353A200-0F2C-40F4-B55F-423C95367B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1268" name="Rectangle 5">
            <a:extLst>
              <a:ext uri="{FF2B5EF4-FFF2-40B4-BE49-F238E27FC236}">
                <a16:creationId xmlns:a16="http://schemas.microsoft.com/office/drawing/2014/main" id="{3AF1CD24-BC26-B9CD-2E9F-C1D8ABFCF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4516438"/>
            <a:ext cx="1479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2E61"/>
                </a:solidFill>
              </a:rPr>
              <a:t>Submission</a:t>
            </a:r>
            <a:endParaRPr lang="en-AU" altLang="en-US" b="1">
              <a:solidFill>
                <a:srgbClr val="002E61"/>
              </a:solidFill>
            </a:endParaRPr>
          </a:p>
        </p:txBody>
      </p:sp>
      <p:sp>
        <p:nvSpPr>
          <p:cNvPr id="11269" name="Rectangle 6">
            <a:extLst>
              <a:ext uri="{FF2B5EF4-FFF2-40B4-BE49-F238E27FC236}">
                <a16:creationId xmlns:a16="http://schemas.microsoft.com/office/drawing/2014/main" id="{1A109C0E-011C-C2AC-D915-D4A08BF14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9488" y="4516438"/>
            <a:ext cx="1365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2E61"/>
                </a:solidFill>
              </a:rPr>
              <a:t>Refereeing</a:t>
            </a:r>
            <a:endParaRPr lang="en-AU" altLang="en-US" b="1">
              <a:solidFill>
                <a:srgbClr val="002E61"/>
              </a:solidFill>
            </a:endParaRPr>
          </a:p>
        </p:txBody>
      </p:sp>
      <p:sp>
        <p:nvSpPr>
          <p:cNvPr id="11270" name="Rectangle 7">
            <a:extLst>
              <a:ext uri="{FF2B5EF4-FFF2-40B4-BE49-F238E27FC236}">
                <a16:creationId xmlns:a16="http://schemas.microsoft.com/office/drawing/2014/main" id="{8FE590FC-5BA2-261E-E181-AC865A580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" y="5583238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CC3300"/>
                </a:solidFill>
              </a:rPr>
              <a:t>Reject</a:t>
            </a:r>
            <a:endParaRPr lang="en-AU" altLang="en-US" b="1">
              <a:solidFill>
                <a:srgbClr val="CC3300"/>
              </a:solidFill>
            </a:endParaRPr>
          </a:p>
        </p:txBody>
      </p:sp>
      <p:sp>
        <p:nvSpPr>
          <p:cNvPr id="11271" name="Rectangle 8">
            <a:extLst>
              <a:ext uri="{FF2B5EF4-FFF2-40B4-BE49-F238E27FC236}">
                <a16:creationId xmlns:a16="http://schemas.microsoft.com/office/drawing/2014/main" id="{ECDDE6C2-DC7B-3EC6-D438-BF1809952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8288" y="4516438"/>
            <a:ext cx="1136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2E61"/>
                </a:solidFill>
              </a:rPr>
              <a:t>Revision</a:t>
            </a:r>
            <a:endParaRPr lang="en-AU" altLang="en-US" b="1">
              <a:solidFill>
                <a:srgbClr val="002E61"/>
              </a:solidFill>
            </a:endParaRPr>
          </a:p>
        </p:txBody>
      </p:sp>
      <p:sp>
        <p:nvSpPr>
          <p:cNvPr id="11272" name="Rectangle 9">
            <a:extLst>
              <a:ext uri="{FF2B5EF4-FFF2-40B4-BE49-F238E27FC236}">
                <a16:creationId xmlns:a16="http://schemas.microsoft.com/office/drawing/2014/main" id="{B52DFBD0-8DB4-19C2-C150-331DD6638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495800"/>
            <a:ext cx="1611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009900"/>
                </a:solidFill>
              </a:rPr>
              <a:t>Acceptance</a:t>
            </a:r>
            <a:endParaRPr lang="en-AU" altLang="en-US" sz="2000" b="1">
              <a:solidFill>
                <a:srgbClr val="009900"/>
              </a:solidFill>
            </a:endParaRPr>
          </a:p>
        </p:txBody>
      </p:sp>
      <p:sp>
        <p:nvSpPr>
          <p:cNvPr id="11273" name="Rectangle 10">
            <a:extLst>
              <a:ext uri="{FF2B5EF4-FFF2-40B4-BE49-F238E27FC236}">
                <a16:creationId xmlns:a16="http://schemas.microsoft.com/office/drawing/2014/main" id="{6577D93F-2C65-8D36-79EC-84875576B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0950" y="4516438"/>
            <a:ext cx="1416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2E61"/>
                </a:solidFill>
              </a:rPr>
              <a:t>Publication</a:t>
            </a:r>
            <a:endParaRPr lang="en-AU" altLang="en-US" b="1">
              <a:solidFill>
                <a:srgbClr val="002E61"/>
              </a:solidFill>
            </a:endParaRPr>
          </a:p>
        </p:txBody>
      </p:sp>
      <p:sp>
        <p:nvSpPr>
          <p:cNvPr id="11274" name="Rectangle 11">
            <a:extLst>
              <a:ext uri="{FF2B5EF4-FFF2-40B4-BE49-F238E27FC236}">
                <a16:creationId xmlns:a16="http://schemas.microsoft.com/office/drawing/2014/main" id="{0B19932F-ABE2-8212-B7DB-609B0669F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2288" y="3297238"/>
            <a:ext cx="1670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2E61"/>
                </a:solidFill>
              </a:rPr>
              <a:t>More revision</a:t>
            </a:r>
            <a:endParaRPr lang="en-AU" altLang="en-US" b="1">
              <a:solidFill>
                <a:srgbClr val="002E61"/>
              </a:solidFill>
            </a:endParaRPr>
          </a:p>
        </p:txBody>
      </p:sp>
      <p:sp>
        <p:nvSpPr>
          <p:cNvPr id="11275" name="Line 12">
            <a:extLst>
              <a:ext uri="{FF2B5EF4-FFF2-40B4-BE49-F238E27FC236}">
                <a16:creationId xmlns:a16="http://schemas.microsoft.com/office/drawing/2014/main" id="{8D329C99-7133-A9A6-1608-C434DB69ED01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650" y="492125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3">
            <a:extLst>
              <a:ext uri="{FF2B5EF4-FFF2-40B4-BE49-F238E27FC236}">
                <a16:creationId xmlns:a16="http://schemas.microsoft.com/office/drawing/2014/main" id="{A60A425A-1F57-49E4-0C97-EB4166E21A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7244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14">
            <a:extLst>
              <a:ext uri="{FF2B5EF4-FFF2-40B4-BE49-F238E27FC236}">
                <a16:creationId xmlns:a16="http://schemas.microsoft.com/office/drawing/2014/main" id="{DFE5A533-79B6-A40B-3392-9E6C5BBD18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469265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5">
            <a:extLst>
              <a:ext uri="{FF2B5EF4-FFF2-40B4-BE49-F238E27FC236}">
                <a16:creationId xmlns:a16="http://schemas.microsoft.com/office/drawing/2014/main" id="{EF887D1A-899F-A6C8-106B-BD2CA024531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5088" y="469265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6">
            <a:extLst>
              <a:ext uri="{FF2B5EF4-FFF2-40B4-BE49-F238E27FC236}">
                <a16:creationId xmlns:a16="http://schemas.microsoft.com/office/drawing/2014/main" id="{239F5AC0-3725-9BC7-4F75-37944D4A159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47244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Rectangle 17">
            <a:extLst>
              <a:ext uri="{FF2B5EF4-FFF2-40B4-BE49-F238E27FC236}">
                <a16:creationId xmlns:a16="http://schemas.microsoft.com/office/drawing/2014/main" id="{675269A0-1397-496B-593F-8E571D2F8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8088" y="5583238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CC3300"/>
                </a:solidFill>
              </a:rPr>
              <a:t>Reject</a:t>
            </a:r>
            <a:endParaRPr lang="en-AU" altLang="en-US" b="1">
              <a:solidFill>
                <a:srgbClr val="CC3300"/>
              </a:solidFill>
            </a:endParaRPr>
          </a:p>
        </p:txBody>
      </p:sp>
      <p:sp>
        <p:nvSpPr>
          <p:cNvPr id="11281" name="Line 18">
            <a:extLst>
              <a:ext uri="{FF2B5EF4-FFF2-40B4-BE49-F238E27FC236}">
                <a16:creationId xmlns:a16="http://schemas.microsoft.com/office/drawing/2014/main" id="{D7598EB1-E003-06A1-4E06-220A69EFD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9088" y="492125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Rectangle 19">
            <a:extLst>
              <a:ext uri="{FF2B5EF4-FFF2-40B4-BE49-F238E27FC236}">
                <a16:creationId xmlns:a16="http://schemas.microsoft.com/office/drawing/2014/main" id="{8B02FF81-AAD9-8289-ADF1-6E0E41AB6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0688" y="5583238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CC3300"/>
                </a:solidFill>
              </a:rPr>
              <a:t>Reject</a:t>
            </a:r>
            <a:endParaRPr lang="en-AU" altLang="en-US" b="1">
              <a:solidFill>
                <a:srgbClr val="CC3300"/>
              </a:solidFill>
            </a:endParaRPr>
          </a:p>
        </p:txBody>
      </p:sp>
      <p:sp>
        <p:nvSpPr>
          <p:cNvPr id="11283" name="Line 20">
            <a:extLst>
              <a:ext uri="{FF2B5EF4-FFF2-40B4-BE49-F238E27FC236}">
                <a16:creationId xmlns:a16="http://schemas.microsoft.com/office/drawing/2014/main" id="{1B29BB52-51F0-61CD-65CC-D90E9CBB08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1688" y="492125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Rectangle 21">
            <a:extLst>
              <a:ext uri="{FF2B5EF4-FFF2-40B4-BE49-F238E27FC236}">
                <a16:creationId xmlns:a16="http://schemas.microsoft.com/office/drawing/2014/main" id="{208BE0F3-E3DF-4001-961F-213CEC2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1538" y="2262188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CC3300"/>
                </a:solidFill>
              </a:rPr>
              <a:t>Reject</a:t>
            </a:r>
            <a:endParaRPr lang="en-AU" altLang="en-US" b="1">
              <a:solidFill>
                <a:srgbClr val="CC3300"/>
              </a:solidFill>
            </a:endParaRPr>
          </a:p>
        </p:txBody>
      </p:sp>
      <p:sp>
        <p:nvSpPr>
          <p:cNvPr id="11285" name="Line 22">
            <a:extLst>
              <a:ext uri="{FF2B5EF4-FFF2-40B4-BE49-F238E27FC236}">
                <a16:creationId xmlns:a16="http://schemas.microsoft.com/office/drawing/2014/main" id="{A7F728BE-56AC-449F-E896-07DE356D12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64288" y="2667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23">
            <a:extLst>
              <a:ext uri="{FF2B5EF4-FFF2-40B4-BE49-F238E27FC236}">
                <a16:creationId xmlns:a16="http://schemas.microsoft.com/office/drawing/2014/main" id="{10193311-B673-A391-7A51-EFBCF2FFAE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40288" y="38100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Line 24">
            <a:extLst>
              <a:ext uri="{FF2B5EF4-FFF2-40B4-BE49-F238E27FC236}">
                <a16:creationId xmlns:a16="http://schemas.microsoft.com/office/drawing/2014/main" id="{5D099B25-CF08-CF59-0F86-6FEA4883D8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4288" y="3810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8" name="Footer Placeholder 2">
            <a:extLst>
              <a:ext uri="{FF2B5EF4-FFF2-40B4-BE49-F238E27FC236}">
                <a16:creationId xmlns:a16="http://schemas.microsoft.com/office/drawing/2014/main" id="{1EC59658-AF62-488F-9DDA-94CFFEC8A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11289" name="Slide Number Placeholder 3">
            <a:extLst>
              <a:ext uri="{FF2B5EF4-FFF2-40B4-BE49-F238E27FC236}">
                <a16:creationId xmlns:a16="http://schemas.microsoft.com/office/drawing/2014/main" id="{0A69BC8B-AA15-7035-C1A8-DEE156C0C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637B25-F96A-4907-ACB9-C1751CA67E1C}" type="slidenum">
              <a:rPr lang="en-GB" altLang="en-US"/>
              <a:pPr/>
              <a:t>7</a:t>
            </a:fld>
            <a:endParaRPr lang="en-GB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D0C870F-6EC1-DBE5-E89E-DB3CBBED2E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Attracting the editor/reader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DDDCB2A-0ADA-060D-D9C9-9F746C8DEE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There are lots of opportunities for rejection!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Remember: your paper is competing with many others for the attention of editors and readers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Title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Brief, interesting and accurate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Abstract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Attract readers to your paper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Aim for 4 sections: why, how, what and implications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Include important keywords for searching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Make it clear and easy to read</a:t>
            </a:r>
            <a:endParaRPr lang="en-GB" altLang="en-US" sz="2400">
              <a:cs typeface="Times New Roman" panose="02020603050405020304" pitchFamily="18" charset="0"/>
            </a:endParaRPr>
          </a:p>
        </p:txBody>
      </p:sp>
      <p:sp>
        <p:nvSpPr>
          <p:cNvPr id="12292" name="Footer Placeholder 2">
            <a:extLst>
              <a:ext uri="{FF2B5EF4-FFF2-40B4-BE49-F238E27FC236}">
                <a16:creationId xmlns:a16="http://schemas.microsoft.com/office/drawing/2014/main" id="{19D5AB61-5A42-6764-BAD7-D69FB4ABA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12293" name="Slide Number Placeholder 3">
            <a:extLst>
              <a:ext uri="{FF2B5EF4-FFF2-40B4-BE49-F238E27FC236}">
                <a16:creationId xmlns:a16="http://schemas.microsoft.com/office/drawing/2014/main" id="{876CAF5B-0328-C4DD-2A30-006A26AD7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466EF7-04F7-41F8-83B8-F75BA602892B}" type="slidenum">
              <a:rPr lang="en-GB" altLang="en-US"/>
              <a:pPr/>
              <a:t>8</a:t>
            </a:fld>
            <a:endParaRPr lang="en-GB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1DD6164-2A63-EE76-67B4-5FC082DE33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Before you submit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33A5E40-9E41-725B-E94B-BF30D3633F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Symbol" panose="05050102010706020507" pitchFamily="18" charset="2"/>
              <a:buChar char="·"/>
            </a:pPr>
            <a:r>
              <a:rPr lang="en-US" altLang="en-US" sz="2800"/>
              <a:t>Internal review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 Ask your peers to read it to get an alternative perspective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 Ask someone outside your field to read it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Read the Notice to Authors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Follow format and submission instructions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Write a covering letter to the editor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cs typeface="Times New Roman" panose="02020603050405020304" pitchFamily="18" charset="0"/>
              </a:rPr>
              <a:t>Should clearly explain (but not overstate) the scientific advance</a:t>
            </a:r>
            <a:endParaRPr lang="en-US" altLang="en-US" sz="2400" b="1"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Submit with the consent of all authors and to only one journal</a:t>
            </a:r>
            <a:endParaRPr lang="en-AU" altLang="en-US" sz="2400">
              <a:solidFill>
                <a:srgbClr val="009999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GB" altLang="en-US" sz="2400"/>
          </a:p>
        </p:txBody>
      </p:sp>
      <p:sp>
        <p:nvSpPr>
          <p:cNvPr id="13316" name="Footer Placeholder 2">
            <a:extLst>
              <a:ext uri="{FF2B5EF4-FFF2-40B4-BE49-F238E27FC236}">
                <a16:creationId xmlns:a16="http://schemas.microsoft.com/office/drawing/2014/main" id="{C3475692-2039-C673-E3C4-29D6B7394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Mahmood Bakhtiyari</a:t>
            </a:r>
          </a:p>
        </p:txBody>
      </p:sp>
      <p:sp>
        <p:nvSpPr>
          <p:cNvPr id="13317" name="Slide Number Placeholder 3">
            <a:extLst>
              <a:ext uri="{FF2B5EF4-FFF2-40B4-BE49-F238E27FC236}">
                <a16:creationId xmlns:a16="http://schemas.microsoft.com/office/drawing/2014/main" id="{A2D452F7-6644-63A8-0E3C-CF5F52DD1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AA383B-6E99-4E40-9F2E-4DE54F0E697B}" type="slidenum">
              <a:rPr lang="en-GB" altLang="en-US"/>
              <a:pPr/>
              <a:t>9</a:t>
            </a:fld>
            <a:endParaRPr lang="en-GB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239</TotalTime>
  <Words>1387</Words>
  <Application>Microsoft Office PowerPoint</Application>
  <PresentationFormat>On-screen Show (4:3)</PresentationFormat>
  <Paragraphs>237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RESEARCH METHODS Getting your work published</vt:lpstr>
      <vt:lpstr>Deciding whether to publish</vt:lpstr>
      <vt:lpstr>Deciding where to publish</vt:lpstr>
      <vt:lpstr>What are impact factors?</vt:lpstr>
      <vt:lpstr>What editors look for in a manuscript</vt:lpstr>
      <vt:lpstr>Writing the paper: key points</vt:lpstr>
      <vt:lpstr>Journal publishing process</vt:lpstr>
      <vt:lpstr>Attracting the editor/reader</vt:lpstr>
      <vt:lpstr>Before you submit</vt:lpstr>
      <vt:lpstr>After you submit: the refereeing process</vt:lpstr>
      <vt:lpstr>Understanding reviews: what makes a good review</vt:lpstr>
      <vt:lpstr>Detailed comments in the review</vt:lpstr>
      <vt:lpstr>Referees’ reports: what the author sees (and what the editor sees)</vt:lpstr>
      <vt:lpstr>Responding to referees’ reports</vt:lpstr>
      <vt:lpstr>Good response to referees’ reports are ….</vt:lpstr>
      <vt:lpstr>PowerPoint Presentation</vt:lpstr>
      <vt:lpstr>PowerPoint Presentation</vt:lpstr>
      <vt:lpstr>PowerPoint Presentation</vt:lpstr>
      <vt:lpstr>The decision</vt:lpstr>
      <vt:lpstr>Summary</vt:lpstr>
      <vt:lpstr>Ten rules for getting published (1)</vt:lpstr>
      <vt:lpstr>Ten rules for getting published (2)</vt:lpstr>
      <vt:lpstr>Further information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Piran White</dc:creator>
  <cp:lastModifiedBy>mehri gholami</cp:lastModifiedBy>
  <cp:revision>16</cp:revision>
  <dcterms:created xsi:type="dcterms:W3CDTF">2007-10-29T01:28:17Z</dcterms:created>
  <dcterms:modified xsi:type="dcterms:W3CDTF">2023-12-02T05:22:30Z</dcterms:modified>
</cp:coreProperties>
</file>